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335" r:id="rId3"/>
    <p:sldId id="360" r:id="rId4"/>
    <p:sldId id="339" r:id="rId5"/>
    <p:sldId id="361" r:id="rId6"/>
    <p:sldId id="362" r:id="rId7"/>
    <p:sldId id="340" r:id="rId8"/>
    <p:sldId id="363" r:id="rId9"/>
    <p:sldId id="3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p:scale>
          <a:sx n="50" d="100"/>
          <a:sy n="50" d="100"/>
        </p:scale>
        <p:origin x="-1956"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4A4CAE77-B8B1-49B7-9986-23DC29B73BCB}" type="datetime1">
              <a:rPr lang="en-US"/>
              <a:pPr>
                <a:defRPr/>
              </a:pPr>
              <a:t>4/12/2020</a:t>
            </a:fld>
            <a:endParaRPr lang="en-US"/>
          </a:p>
        </p:txBody>
      </p:sp>
      <p:sp>
        <p:nvSpPr>
          <p:cNvPr id="12" name="Footer Placeholder 16"/>
          <p:cNvSpPr>
            <a:spLocks noGrp="1"/>
          </p:cNvSpPr>
          <p:nvPr>
            <p:ph type="ftr" sz="quarter" idx="11"/>
          </p:nvPr>
        </p:nvSpPr>
        <p:spPr/>
        <p:txBody>
          <a:bodyPr/>
          <a:lstStyle>
            <a:lvl1pPr>
              <a:defRPr/>
            </a:lvl1pPr>
          </a:lstStyle>
          <a:p>
            <a:pPr>
              <a:defRPr/>
            </a:pPr>
            <a:r>
              <a:rPr lang="en-US"/>
              <a:t>Author:RK</a:t>
            </a: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29E3B3A6-35C4-4A4A-A93B-FEA2E3D8346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60A15E1-6517-4DF2-87C5-84BAA2B375B7}" type="datetime1">
              <a:rPr lang="en-US"/>
              <a:pPr>
                <a:defRPr/>
              </a:pPr>
              <a:t>4/12/2020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763F6D62-F023-421D-8A7E-B561A86F0A7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1C1599A8-CEA0-4EA6-AEBF-68186F8EDCBB}" type="datetime1">
              <a:rPr lang="en-US"/>
              <a:pPr>
                <a:defRPr/>
              </a:pPr>
              <a:t>4/12/2020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AFFF1EA8-75B9-4BFE-A5B1-639BA1B4E4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A26468A-707D-43B7-A2A2-6F6E66C6416E}" type="datetime1">
              <a:rPr lang="en-US"/>
              <a:pPr>
                <a:defRPr/>
              </a:pPr>
              <a:t>4/12/2020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FE88FBAD-9DA8-472F-839A-428AD1F4DE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86442F78-5EBF-4453-A097-83F2C8DFCA84}" type="datetime1">
              <a:rPr lang="en-US"/>
              <a:pPr>
                <a:defRPr/>
              </a:pPr>
              <a:t>4/12/2020</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a:t>Author:RK</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30ECD9A4-5F66-4780-BB8E-330017FFA7D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E7E1BEA8-81AC-4EAA-9B8B-C356D39A598C}" type="datetime1">
              <a:rPr lang="en-US"/>
              <a:pPr>
                <a:defRPr/>
              </a:pPr>
              <a:t>4/12/2020</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Author:RK</a:t>
            </a:r>
          </a:p>
        </p:txBody>
      </p:sp>
      <p:sp>
        <p:nvSpPr>
          <p:cNvPr id="7" name="Slide Number Placeholder 22"/>
          <p:cNvSpPr>
            <a:spLocks noGrp="1"/>
          </p:cNvSpPr>
          <p:nvPr>
            <p:ph type="sldNum" sz="quarter" idx="12"/>
          </p:nvPr>
        </p:nvSpPr>
        <p:spPr/>
        <p:txBody>
          <a:bodyPr/>
          <a:lstStyle>
            <a:lvl1pPr>
              <a:defRPr/>
            </a:lvl1pPr>
          </a:lstStyle>
          <a:p>
            <a:pPr>
              <a:defRPr/>
            </a:pPr>
            <a:fld id="{51FE8A84-AF12-4731-A1E2-EE3C3AE8E1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0F274DF4-1E11-4BE5-94EE-68DC7FD66A04}" type="datetime1">
              <a:rPr lang="en-US"/>
              <a:pPr>
                <a:defRPr/>
              </a:pPr>
              <a:t>4/12/2020</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Author:RK</a:t>
            </a:r>
          </a:p>
        </p:txBody>
      </p:sp>
      <p:sp>
        <p:nvSpPr>
          <p:cNvPr id="9" name="Slide Number Placeholder 22"/>
          <p:cNvSpPr>
            <a:spLocks noGrp="1"/>
          </p:cNvSpPr>
          <p:nvPr>
            <p:ph type="sldNum" sz="quarter" idx="12"/>
          </p:nvPr>
        </p:nvSpPr>
        <p:spPr/>
        <p:txBody>
          <a:bodyPr/>
          <a:lstStyle>
            <a:lvl1pPr>
              <a:defRPr/>
            </a:lvl1pPr>
          </a:lstStyle>
          <a:p>
            <a:pPr>
              <a:defRPr/>
            </a:pPr>
            <a:fld id="{7E74873D-DF26-421D-BB7D-2443FD85D71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95305D4A-26BC-4003-A6BB-1FE483E62D74}" type="datetime1">
              <a:rPr lang="en-US"/>
              <a:pPr>
                <a:defRPr/>
              </a:pPr>
              <a:t>4/12/2020</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Author:RK</a:t>
            </a:r>
          </a:p>
        </p:txBody>
      </p:sp>
      <p:sp>
        <p:nvSpPr>
          <p:cNvPr id="5" name="Slide Number Placeholder 22"/>
          <p:cNvSpPr>
            <a:spLocks noGrp="1"/>
          </p:cNvSpPr>
          <p:nvPr>
            <p:ph type="sldNum" sz="quarter" idx="12"/>
          </p:nvPr>
        </p:nvSpPr>
        <p:spPr/>
        <p:txBody>
          <a:bodyPr/>
          <a:lstStyle>
            <a:lvl1pPr>
              <a:defRPr/>
            </a:lvl1pPr>
          </a:lstStyle>
          <a:p>
            <a:pPr>
              <a:defRPr/>
            </a:pPr>
            <a:fld id="{1FF23CE0-A7BA-44DD-B5DD-50C48A27FB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17256AB-E1A6-415D-9F21-A517C3C15B98}" type="datetime1">
              <a:rPr lang="en-US"/>
              <a:pPr>
                <a:defRPr/>
              </a:pPr>
              <a:t>4/12/2020</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Author:RK</a:t>
            </a:r>
          </a:p>
        </p:txBody>
      </p:sp>
      <p:sp>
        <p:nvSpPr>
          <p:cNvPr id="4" name="Slide Number Placeholder 22"/>
          <p:cNvSpPr>
            <a:spLocks noGrp="1"/>
          </p:cNvSpPr>
          <p:nvPr>
            <p:ph type="sldNum" sz="quarter" idx="12"/>
          </p:nvPr>
        </p:nvSpPr>
        <p:spPr/>
        <p:txBody>
          <a:bodyPr/>
          <a:lstStyle>
            <a:lvl1pPr>
              <a:defRPr/>
            </a:lvl1pPr>
          </a:lstStyle>
          <a:p>
            <a:pPr>
              <a:defRPr/>
            </a:pPr>
            <a:fld id="{331C3804-7DB4-49F8-98C7-D17834D2E2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A526942A-22AA-43F1-BB1B-25EDD8605733}" type="datetime1">
              <a:rPr lang="en-US"/>
              <a:pPr>
                <a:defRPr/>
              </a:pPr>
              <a:t>4/12/2020</a:t>
            </a:fld>
            <a:endParaRPr lang="en-US"/>
          </a:p>
        </p:txBody>
      </p:sp>
      <p:sp>
        <p:nvSpPr>
          <p:cNvPr id="8" name="Footer Placeholder 5"/>
          <p:cNvSpPr>
            <a:spLocks noGrp="1"/>
          </p:cNvSpPr>
          <p:nvPr>
            <p:ph type="ftr" sz="quarter" idx="11"/>
          </p:nvPr>
        </p:nvSpPr>
        <p:spPr/>
        <p:txBody>
          <a:bodyPr/>
          <a:lstStyle>
            <a:lvl1pPr>
              <a:defRPr/>
            </a:lvl1pPr>
          </a:lstStyle>
          <a:p>
            <a:pPr>
              <a:defRPr/>
            </a:pPr>
            <a:r>
              <a:rPr lang="en-US"/>
              <a:t>Author:RK</a:t>
            </a:r>
          </a:p>
        </p:txBody>
      </p:sp>
      <p:sp>
        <p:nvSpPr>
          <p:cNvPr id="9" name="Slide Number Placeholder 6"/>
          <p:cNvSpPr>
            <a:spLocks noGrp="1"/>
          </p:cNvSpPr>
          <p:nvPr>
            <p:ph type="sldNum" sz="quarter" idx="12"/>
          </p:nvPr>
        </p:nvSpPr>
        <p:spPr/>
        <p:txBody>
          <a:bodyPr/>
          <a:lstStyle>
            <a:lvl1pPr>
              <a:defRPr/>
            </a:lvl1pPr>
          </a:lstStyle>
          <a:p>
            <a:pPr>
              <a:defRPr/>
            </a:pPr>
            <a:fld id="{5C23F445-A553-4D3F-BF04-A18E2120CA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44528B13-61B8-4B34-AE66-FAA20D62E9E3}" type="datetime1">
              <a:rPr lang="en-US"/>
              <a:pPr>
                <a:defRPr/>
              </a:pPr>
              <a:t>4/12/2020</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a:t>Author:RK</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5F7CE51B-D314-4748-A7FB-C6BBF3CC08C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DA77A13B-D29E-4A31-9A3D-BDF778EEE264}" type="datetime1">
              <a:rPr lang="en-US"/>
              <a:pPr>
                <a:defRPr/>
              </a:pPr>
              <a:t>4/12/2020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err="1"/>
              <a:t>Author:RK</a:t>
            </a:r>
            <a:endParaRPr lang="en-US" dirty="0"/>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1C30FFA0-8383-48F0-ABBC-CA0378A05A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0" r:id="rId1"/>
    <p:sldLayoutId id="2147483973" r:id="rId2"/>
    <p:sldLayoutId id="2147483981" r:id="rId3"/>
    <p:sldLayoutId id="2147483974" r:id="rId4"/>
    <p:sldLayoutId id="2147483975" r:id="rId5"/>
    <p:sldLayoutId id="2147483976" r:id="rId6"/>
    <p:sldLayoutId id="2147483977" r:id="rId7"/>
    <p:sldLayoutId id="2147483982" r:id="rId8"/>
    <p:sldLayoutId id="2147483983" r:id="rId9"/>
    <p:sldLayoutId id="2147483978" r:id="rId10"/>
    <p:sldLayoutId id="2147483979" r:id="rId11"/>
  </p:sldLayoutIdLst>
  <p:hf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2895600"/>
            <a:ext cx="6934200" cy="3200400"/>
          </a:xfrm>
        </p:spPr>
        <p:txBody>
          <a:bodyPr/>
          <a:lstStyle/>
          <a:p>
            <a:pPr eaLnBrk="1" hangingPunct="1"/>
            <a:endParaRPr lang="en-US" sz="4000" b="1" u="sng" dirty="0"/>
          </a:p>
          <a:p>
            <a:pPr eaLnBrk="1" hangingPunct="1"/>
            <a:r>
              <a:rPr lang="en-US" sz="3500" b="1" u="sng" dirty="0">
                <a:solidFill>
                  <a:schemeClr val="tx1"/>
                </a:solidFill>
              </a:rPr>
              <a:t>Prepared By</a:t>
            </a:r>
          </a:p>
          <a:p>
            <a:pPr eaLnBrk="1" hangingPunct="1">
              <a:spcBef>
                <a:spcPts val="200"/>
              </a:spcBef>
            </a:pPr>
            <a:r>
              <a:rPr lang="en-US" sz="3500" b="1" dirty="0">
                <a:solidFill>
                  <a:schemeClr val="tx1"/>
                </a:solidFill>
              </a:rPr>
              <a:t> Dr. SHAHID IQBAL </a:t>
            </a:r>
          </a:p>
          <a:p>
            <a:pPr eaLnBrk="1" hangingPunct="1">
              <a:spcBef>
                <a:spcPts val="200"/>
              </a:spcBef>
            </a:pPr>
            <a:r>
              <a:rPr lang="en-US" sz="2500" b="1" dirty="0">
                <a:solidFill>
                  <a:schemeClr val="tx1"/>
                </a:solidFill>
              </a:rPr>
              <a:t>Guest Faculty,</a:t>
            </a:r>
          </a:p>
          <a:p>
            <a:pPr eaLnBrk="1" hangingPunct="1">
              <a:spcBef>
                <a:spcPts val="200"/>
              </a:spcBef>
            </a:pPr>
            <a:r>
              <a:rPr lang="en-US" sz="2500" b="1" dirty="0">
                <a:solidFill>
                  <a:schemeClr val="tx1"/>
                </a:solidFill>
              </a:rPr>
              <a:t>Marwari College, </a:t>
            </a:r>
            <a:r>
              <a:rPr lang="en-US" sz="2500" b="1" dirty="0" err="1">
                <a:solidFill>
                  <a:schemeClr val="tx1"/>
                </a:solidFill>
              </a:rPr>
              <a:t>Darbhanga</a:t>
            </a:r>
            <a:r>
              <a:rPr lang="en-US" sz="2500" b="1" dirty="0">
                <a:solidFill>
                  <a:schemeClr val="tx1"/>
                </a:solidFill>
              </a:rPr>
              <a:t>,</a:t>
            </a:r>
          </a:p>
          <a:p>
            <a:pPr eaLnBrk="1" hangingPunct="1">
              <a:spcBef>
                <a:spcPts val="200"/>
              </a:spcBef>
            </a:pPr>
            <a:r>
              <a:rPr lang="en-US" sz="2500" b="1" dirty="0">
                <a:solidFill>
                  <a:schemeClr val="tx1"/>
                </a:solidFill>
              </a:rPr>
              <a:t>Mobile No. and </a:t>
            </a:r>
            <a:r>
              <a:rPr lang="en-US" sz="2500" b="1" dirty="0" err="1">
                <a:solidFill>
                  <a:schemeClr val="tx1"/>
                </a:solidFill>
              </a:rPr>
              <a:t>Whatsup</a:t>
            </a:r>
            <a:r>
              <a:rPr lang="en-US" sz="2500" b="1" dirty="0">
                <a:solidFill>
                  <a:schemeClr val="tx1"/>
                </a:solidFill>
              </a:rPr>
              <a:t> No. : 7004160257</a:t>
            </a:r>
          </a:p>
          <a:p>
            <a:pPr eaLnBrk="1" hangingPunct="1">
              <a:spcBef>
                <a:spcPts val="200"/>
              </a:spcBef>
            </a:pPr>
            <a:r>
              <a:rPr lang="en-US" sz="2500" b="1" dirty="0">
                <a:solidFill>
                  <a:schemeClr val="tx1"/>
                </a:solidFill>
              </a:rPr>
              <a:t>Email ID: shahidlnmu@gmail.com</a:t>
            </a:r>
          </a:p>
          <a:p>
            <a:pPr eaLnBrk="1" hangingPunct="1">
              <a:spcBef>
                <a:spcPts val="200"/>
              </a:spcBef>
            </a:pPr>
            <a:endParaRPr lang="en-US" sz="2500" b="1" dirty="0">
              <a:solidFill>
                <a:schemeClr val="tx1"/>
              </a:solidFill>
            </a:endParaRPr>
          </a:p>
          <a:p>
            <a:pPr eaLnBrk="1" hangingPunct="1"/>
            <a:endParaRPr lang="en-US" b="1" dirty="0"/>
          </a:p>
        </p:txBody>
      </p:sp>
      <p:sp>
        <p:nvSpPr>
          <p:cNvPr id="6147" name="Title 1"/>
          <p:cNvSpPr>
            <a:spLocks noGrp="1"/>
          </p:cNvSpPr>
          <p:nvPr>
            <p:ph type="ctrTitle"/>
          </p:nvPr>
        </p:nvSpPr>
        <p:spPr>
          <a:xfrm>
            <a:off x="457200" y="228600"/>
            <a:ext cx="8229600" cy="2667000"/>
          </a:xfrm>
        </p:spPr>
        <p:txBody>
          <a:bodyPr/>
          <a:lstStyle/>
          <a:p>
            <a:pPr indent="457200" eaLnBrk="1" hangingPunct="1"/>
            <a:br>
              <a:rPr sz="3200" b="1" u="sng">
                <a:solidFill>
                  <a:srgbClr val="FF0000"/>
                </a:solidFill>
              </a:rPr>
            </a:br>
            <a:br>
              <a:rPr sz="3200" b="1" u="sng">
                <a:solidFill>
                  <a:srgbClr val="FF0000"/>
                </a:solidFill>
              </a:rPr>
            </a:br>
            <a:br>
              <a:rPr sz="3200" b="1" u="sng">
                <a:solidFill>
                  <a:srgbClr val="FF0000"/>
                </a:solidFill>
              </a:rPr>
            </a:br>
            <a:br>
              <a:rPr sz="3200" b="1" u="sng">
                <a:solidFill>
                  <a:srgbClr val="FF0000"/>
                </a:solidFill>
              </a:rPr>
            </a:br>
            <a:r>
              <a:rPr sz="4500" b="1" u="sng">
                <a:solidFill>
                  <a:srgbClr val="FF0000"/>
                </a:solidFill>
              </a:rPr>
              <a:t>WELCOME</a:t>
            </a:r>
            <a:br>
              <a:rPr sz="3200"/>
            </a:b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br>
              <a:rPr sz="2800"/>
            </a:br>
            <a:r>
              <a:rPr sz="2800" b="1">
                <a:solidFill>
                  <a:srgbClr val="FFFF00"/>
                </a:solidFill>
              </a:rPr>
              <a:t>TOPIC: </a:t>
            </a:r>
            <a:r>
              <a:rPr lang="en-IN" sz="2800" b="1">
                <a:solidFill>
                  <a:srgbClr val="FFFF00"/>
                </a:solidFill>
              </a:rPr>
              <a:t>CLASSIFICATION OF CONTRACT</a:t>
            </a:r>
            <a:br>
              <a:rPr b="1"/>
            </a:br>
            <a:br>
              <a:rPr b="1"/>
            </a:br>
            <a:br>
              <a:rPr sz="3200"/>
            </a:br>
            <a:endParaRPr sz="320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
        <p:nvSpPr>
          <p:cNvPr id="8" name="object 2"/>
          <p:cNvSpPr txBox="1"/>
          <p:nvPr/>
        </p:nvSpPr>
        <p:spPr>
          <a:xfrm>
            <a:off x="262032" y="404582"/>
            <a:ext cx="8205470" cy="3886192"/>
          </a:xfrm>
          <a:prstGeom prst="rect">
            <a:avLst/>
          </a:prstGeom>
        </p:spPr>
        <p:txBody>
          <a:bodyPr vert="horz" wrap="square" lIns="0" tIns="12700" rIns="0" bIns="0" rtlCol="0">
            <a:spAutoFit/>
          </a:bodyPr>
          <a:lstStyle/>
          <a:p>
            <a:pPr marL="103505">
              <a:lnSpc>
                <a:spcPct val="100000"/>
              </a:lnSpc>
              <a:spcBef>
                <a:spcPts val="100"/>
              </a:spcBef>
            </a:pPr>
            <a:endParaRPr lang="en-US" sz="2800" b="1" dirty="0">
              <a:solidFill>
                <a:srgbClr val="424455"/>
              </a:solidFill>
              <a:latin typeface="Times New Roman" pitchFamily="18" charset="0"/>
              <a:cs typeface="Times New Roman" pitchFamily="18" charset="0"/>
            </a:endParaRPr>
          </a:p>
          <a:p>
            <a:endParaRPr lang="en-IN" sz="2800" b="0">
              <a:solidFill>
                <a:srgbClr val="333333"/>
              </a:solidFill>
              <a:effectLst/>
              <a:latin typeface="bitter"/>
            </a:endParaRPr>
          </a:p>
          <a:p>
            <a:r>
              <a:rPr lang="en-IN" sz="2800" b="0" i="0">
                <a:solidFill>
                  <a:srgbClr val="555555"/>
                </a:solidFill>
                <a:effectLst/>
                <a:latin typeface="Montserrat"/>
              </a:rPr>
              <a:t>Contracts types may be classified into different categories depending upon their </a:t>
            </a:r>
          </a:p>
          <a:p>
            <a:endParaRPr lang="en-IN" sz="2800" b="0" i="0">
              <a:solidFill>
                <a:srgbClr val="555555"/>
              </a:solidFill>
              <a:effectLst/>
              <a:latin typeface="Montserrat"/>
            </a:endParaRPr>
          </a:p>
          <a:p>
            <a:pPr marL="571500" indent="-571500">
              <a:buAutoNum type="romanLcParenBoth"/>
            </a:pPr>
            <a:r>
              <a:rPr lang="en-IN" sz="2800" b="1" i="0">
                <a:solidFill>
                  <a:srgbClr val="555555"/>
                </a:solidFill>
                <a:effectLst/>
                <a:latin typeface="Montserrat"/>
              </a:rPr>
              <a:t>Enforceability, </a:t>
            </a:r>
          </a:p>
          <a:p>
            <a:r>
              <a:rPr lang="en-IN" sz="2800" b="1" i="0">
                <a:solidFill>
                  <a:srgbClr val="555555"/>
                </a:solidFill>
                <a:effectLst/>
                <a:latin typeface="Montserrat"/>
              </a:rPr>
              <a:t>(ii) Mode of Creation and</a:t>
            </a:r>
          </a:p>
          <a:p>
            <a:r>
              <a:rPr lang="en-IN" sz="2800" b="1" i="0">
                <a:solidFill>
                  <a:srgbClr val="555555"/>
                </a:solidFill>
                <a:effectLst/>
                <a:latin typeface="Montserrat"/>
              </a:rPr>
              <a:t> (iii) Extent of Execution.</a:t>
            </a:r>
            <a:endParaRPr lang="en-US" sz="2800" spc="-5" dirty="0">
              <a:solidFill>
                <a:srgbClr val="006FC0"/>
              </a:solidFill>
              <a:latin typeface="Times New Roman" pitchFamily="18" charset="0"/>
              <a:cs typeface="Times New Roman" pitchFamily="18" charset="0"/>
            </a:endParaRPr>
          </a:p>
          <a:p>
            <a:pPr marL="377825" marR="275590" indent="-256540">
              <a:lnSpc>
                <a:spcPct val="90000"/>
              </a:lnSpc>
              <a:spcBef>
                <a:spcPts val="300"/>
              </a:spcBef>
              <a:tabLst>
                <a:tab pos="448945" algn="l"/>
              </a:tabLst>
            </a:pPr>
            <a:r>
              <a:rPr lang="en-US" sz="2800" dirty="0">
                <a:latin typeface="Times New Roman" pitchFamily="18" charset="0"/>
                <a:cs typeface="Times New Roman" pitchFamily="18" charset="0"/>
              </a:rPr>
              <a:t>	</a:t>
            </a:r>
            <a:endParaRPr sz="2800">
              <a:latin typeface="Times New Roman" pitchFamily="18" charset="0"/>
              <a:cs typeface="Times New Roman" pitchFamily="18" charset="0"/>
            </a:endParaRPr>
          </a:p>
        </p:txBody>
      </p:sp>
      <p:sp>
        <p:nvSpPr>
          <p:cNvPr id="3" name="Title 2">
            <a:extLst>
              <a:ext uri="{FF2B5EF4-FFF2-40B4-BE49-F238E27FC236}">
                <a16:creationId xmlns:a16="http://schemas.microsoft.com/office/drawing/2014/main" id="{A526E448-6C8E-6945-B868-19CDAC7A2963}"/>
              </a:ext>
            </a:extLst>
          </p:cNvPr>
          <p:cNvSpPr>
            <a:spLocks noGrp="1"/>
          </p:cNvSpPr>
          <p:nvPr>
            <p:ph type="title"/>
          </p:nvPr>
        </p:nvSpPr>
        <p:spPr>
          <a:xfrm>
            <a:off x="262032" y="274638"/>
            <a:ext cx="8424768" cy="854809"/>
          </a:xfrm>
        </p:spPr>
        <p:txBody>
          <a:bodyPr/>
          <a:lstStyle/>
          <a:p>
            <a:r>
              <a:rPr lang="en-IN" sz="4000" b="0">
                <a:solidFill>
                  <a:srgbClr val="FF0000"/>
                </a:solidFill>
                <a:effectLst/>
                <a:latin typeface="bitter"/>
              </a:rPr>
              <a:t>Classification Of Contracts</a:t>
            </a:r>
            <a:endParaRPr lang="en-US">
              <a:solidFill>
                <a:srgbClr val="FF0000"/>
              </a:solidFill>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dirty="0"/>
          </a:p>
        </p:txBody>
      </p:sp>
      <p:sp>
        <p:nvSpPr>
          <p:cNvPr id="8" name="object 2"/>
          <p:cNvSpPr txBox="1"/>
          <p:nvPr/>
        </p:nvSpPr>
        <p:spPr>
          <a:xfrm>
            <a:off x="469265" y="393289"/>
            <a:ext cx="8205470" cy="18648695"/>
          </a:xfrm>
          <a:prstGeom prst="rect">
            <a:avLst/>
          </a:prstGeom>
        </p:spPr>
        <p:txBody>
          <a:bodyPr vert="horz" wrap="square" lIns="0" tIns="12700" rIns="0" bIns="0" rtlCol="0">
            <a:spAutoFit/>
          </a:bodyPr>
          <a:lstStyle/>
          <a:p>
            <a:r>
              <a:rPr lang="en-IN" sz="3200" b="0" i="0">
                <a:solidFill>
                  <a:srgbClr val="3498DB"/>
                </a:solidFill>
                <a:effectLst/>
                <a:latin typeface="bitter"/>
              </a:rPr>
              <a:t>1. Classification of Contracts on the basis of Validity</a:t>
            </a:r>
          </a:p>
          <a:p>
            <a:r>
              <a:rPr lang="en-IN" sz="3200" b="1" i="0">
                <a:solidFill>
                  <a:srgbClr val="555555"/>
                </a:solidFill>
                <a:effectLst/>
                <a:latin typeface="Montserrat"/>
              </a:rPr>
              <a:t>A). Valid contracts: </a:t>
            </a:r>
            <a:r>
              <a:rPr lang="en-IN" sz="3200" b="0" i="0">
                <a:solidFill>
                  <a:srgbClr val="555555"/>
                </a:solidFill>
                <a:effectLst/>
                <a:latin typeface="Montserrat"/>
              </a:rPr>
              <a:t>An agreement which has all the essential elements of a contract is called a valid contract. A valid contract can be enforced by law.</a:t>
            </a:r>
          </a:p>
          <a:p>
            <a:r>
              <a:rPr lang="en-IN" sz="3200" b="1" i="0">
                <a:solidFill>
                  <a:srgbClr val="555555"/>
                </a:solidFill>
                <a:effectLst/>
                <a:latin typeface="Montserrat"/>
              </a:rPr>
              <a:t>B). Void Contract[Section 2(j)]: </a:t>
            </a:r>
            <a:r>
              <a:rPr lang="en-IN" sz="3200" b="0" i="0">
                <a:solidFill>
                  <a:srgbClr val="555555"/>
                </a:solidFill>
                <a:effectLst/>
                <a:latin typeface="Montserrat"/>
              </a:rPr>
              <a:t>A void contract is a contract which ceases to be enforceable by law. A contract when originally entered into may be valid and binding on the parties. It may subsequently become void.</a:t>
            </a:r>
          </a:p>
          <a:p>
            <a:pPr marL="377825" marR="275590" indent="-256540">
              <a:lnSpc>
                <a:spcPct val="90000"/>
              </a:lnSpc>
              <a:spcBef>
                <a:spcPts val="300"/>
              </a:spcBef>
              <a:tabLst>
                <a:tab pos="448945" algn="l"/>
              </a:tabLst>
            </a:pPr>
            <a:endParaRPr lang="en-US" sz="3000" dirty="0">
              <a:latin typeface="Times New Roman" pitchFamily="18" charset="0"/>
              <a:cs typeface="Times New Roman" pitchFamily="18" charset="0"/>
            </a:endParaRPr>
          </a:p>
          <a:p>
            <a:pPr marL="377825" marR="275590" indent="-256540">
              <a:lnSpc>
                <a:spcPct val="90000"/>
              </a:lnSpc>
              <a:spcBef>
                <a:spcPts val="300"/>
              </a:spcBef>
              <a:tabLst>
                <a:tab pos="448945" algn="l"/>
              </a:tabLst>
            </a:pPr>
            <a:endParaRPr lang="en-US" sz="3000" dirty="0">
              <a:latin typeface="Times New Roman" pitchFamily="18" charset="0"/>
              <a:cs typeface="Times New Roman" pitchFamily="18"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a:p>
        </p:txBody>
      </p:sp>
      <p:sp>
        <p:nvSpPr>
          <p:cNvPr id="19462" name="Content Placeholder 6"/>
          <p:cNvSpPr>
            <a:spLocks noGrp="1"/>
          </p:cNvSpPr>
          <p:nvPr>
            <p:ph sz="quarter" idx="1"/>
          </p:nvPr>
        </p:nvSpPr>
        <p:spPr>
          <a:xfrm>
            <a:off x="374650" y="190500"/>
            <a:ext cx="8610600" cy="6477000"/>
          </a:xfrm>
        </p:spPr>
        <p:txBody>
          <a:bodyPr/>
          <a:lstStyle/>
          <a:p>
            <a:r>
              <a:rPr lang="en-IN" sz="2800" b="1" i="0">
                <a:solidFill>
                  <a:srgbClr val="555555"/>
                </a:solidFill>
                <a:effectLst/>
                <a:latin typeface="Montserrat"/>
              </a:rPr>
              <a:t>Following are some of such contracts:</a:t>
            </a:r>
            <a:endParaRPr lang="en-IN" sz="2800" b="0" i="0">
              <a:solidFill>
                <a:srgbClr val="555555"/>
              </a:solidFill>
              <a:effectLst/>
              <a:latin typeface="Montserrat"/>
            </a:endParaRPr>
          </a:p>
          <a:p>
            <a:r>
              <a:rPr lang="en-IN" sz="2800" b="0" i="0">
                <a:solidFill>
                  <a:srgbClr val="555555"/>
                </a:solidFill>
                <a:effectLst/>
                <a:latin typeface="Montserrat"/>
              </a:rPr>
              <a:t>A contract becomes void by supervening impossibility or illegality </a:t>
            </a:r>
            <a:r>
              <a:rPr lang="en-IN" sz="2800" b="1" i="0">
                <a:solidFill>
                  <a:srgbClr val="555555"/>
                </a:solidFill>
                <a:effectLst/>
                <a:latin typeface="Montserrat"/>
              </a:rPr>
              <a:t>(sec 56).</a:t>
            </a:r>
            <a:endParaRPr lang="en-IN" sz="2800" b="0" i="0">
              <a:solidFill>
                <a:srgbClr val="555555"/>
              </a:solidFill>
              <a:effectLst/>
              <a:latin typeface="Montserrat"/>
            </a:endParaRPr>
          </a:p>
          <a:p>
            <a:r>
              <a:rPr lang="en-IN" sz="2800" b="0" i="0">
                <a:solidFill>
                  <a:srgbClr val="555555"/>
                </a:solidFill>
                <a:effectLst/>
                <a:latin typeface="Montserrat"/>
              </a:rPr>
              <a:t>A voidable contracts becomes void,when the party,who had the option to void it,decides to repudiate the contract.</a:t>
            </a:r>
          </a:p>
          <a:p>
            <a:r>
              <a:rPr lang="en-IN" sz="2800" b="0" i="0">
                <a:solidFill>
                  <a:srgbClr val="555555"/>
                </a:solidFill>
                <a:effectLst/>
                <a:latin typeface="Montserrat"/>
              </a:rPr>
              <a:t>A contingent contract to do or not do something on the happening of an event becomes void when the event becomes impossible </a:t>
            </a:r>
            <a:r>
              <a:rPr lang="en-IN" sz="2800" b="1" i="0">
                <a:solidFill>
                  <a:srgbClr val="555555"/>
                </a:solidFill>
                <a:effectLst/>
                <a:latin typeface="Montserrat"/>
              </a:rPr>
              <a:t>(sec 32).</a:t>
            </a:r>
            <a:endParaRPr lang="en-IN" sz="2800" b="0" i="0">
              <a:solidFill>
                <a:srgbClr val="555555"/>
              </a:solidFill>
              <a:effectLst/>
              <a:latin typeface="Montserrat"/>
            </a:endParaRPr>
          </a:p>
          <a:p>
            <a:r>
              <a:rPr lang="en-IN" sz="2800" b="1" i="0">
                <a:solidFill>
                  <a:srgbClr val="555555"/>
                </a:solidFill>
                <a:effectLst/>
                <a:latin typeface="Montserrat"/>
              </a:rPr>
              <a:t>C). Void Agreement: </a:t>
            </a:r>
            <a:r>
              <a:rPr lang="en-IN" sz="2800" b="0" i="0">
                <a:solidFill>
                  <a:srgbClr val="555555"/>
                </a:solidFill>
                <a:effectLst/>
                <a:latin typeface="Montserrat"/>
              </a:rPr>
              <a:t>According to Sec </a:t>
            </a:r>
            <a:r>
              <a:rPr lang="en-IN" sz="2800" b="1" i="0">
                <a:solidFill>
                  <a:srgbClr val="555555"/>
                </a:solidFill>
                <a:effectLst/>
                <a:latin typeface="Montserrat"/>
              </a:rPr>
              <a:t>2(g)</a:t>
            </a:r>
            <a:r>
              <a:rPr lang="en-IN" sz="2800" b="0" i="0">
                <a:solidFill>
                  <a:srgbClr val="555555"/>
                </a:solidFill>
                <a:effectLst/>
                <a:latin typeface="Montserrat"/>
              </a:rPr>
              <a:t>‘an agreement not enforceable by law is said to be void.’Thus,a void agreement is one which is deficient in essentials so as to be destitute of legal effects. Such an agreement is taken to be non-existent and is a nullity in its effects.</a:t>
            </a:r>
          </a:p>
          <a:p>
            <a:endParaRPr lang="en-IN" sz="2800" b="0" i="0">
              <a:solidFill>
                <a:srgbClr val="555555"/>
              </a:solidFill>
              <a:effectLst/>
              <a:latin typeface="Montserrat"/>
            </a:endParaRPr>
          </a:p>
          <a:p>
            <a:pPr marL="12065" marR="6985" indent="0" algn="just">
              <a:lnSpc>
                <a:spcPct val="100000"/>
              </a:lnSpc>
              <a:spcBef>
                <a:spcPts val="300"/>
              </a:spcBef>
              <a:buNone/>
              <a:tabLst>
                <a:tab pos="391160" algn="l"/>
                <a:tab pos="5956935" algn="l"/>
              </a:tabLst>
            </a:pPr>
            <a:endParaRPr lang="en-US" sz="3000" dirty="0">
              <a:latin typeface="Times New Roman" pitchFamily="18" charset="0"/>
              <a:cs typeface="Times New Roman" pitchFamily="18" charset="0"/>
            </a:endParaRPr>
          </a:p>
        </p:txBody>
      </p:sp>
    </p:spTree>
  </p:cSld>
  <p:clrMapOvr>
    <a:masterClrMapping/>
  </p:clrMapOvr>
  <p:transition spd="slow">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5</a:t>
            </a:fld>
            <a:endParaRPr lang="en-US"/>
          </a:p>
        </p:txBody>
      </p:sp>
      <p:sp>
        <p:nvSpPr>
          <p:cNvPr id="7" name="object 9"/>
          <p:cNvSpPr txBox="1">
            <a:spLocks noGrp="1"/>
          </p:cNvSpPr>
          <p:nvPr>
            <p:ph sz="quarter" idx="1"/>
          </p:nvPr>
        </p:nvSpPr>
        <p:spPr>
          <a:xfrm>
            <a:off x="266700" y="460880"/>
            <a:ext cx="8610600" cy="5381601"/>
          </a:xfrm>
          <a:prstGeom prst="rect">
            <a:avLst/>
          </a:prstGeom>
        </p:spPr>
        <p:txBody>
          <a:bodyPr vert="horz" wrap="square" lIns="0" tIns="13335" rIns="0" bIns="0" rtlCol="0">
            <a:spAutoFit/>
          </a:bodyPr>
          <a:lstStyle/>
          <a:p>
            <a:pPr marL="268605" marR="5080" indent="-256540" algn="just">
              <a:lnSpc>
                <a:spcPct val="100000"/>
              </a:lnSpc>
              <a:spcBef>
                <a:spcPts val="105"/>
              </a:spcBef>
            </a:pPr>
            <a:r>
              <a:rPr lang="en-IN" sz="2400" b="1" i="0">
                <a:solidFill>
                  <a:srgbClr val="555555"/>
                </a:solidFill>
                <a:effectLst/>
                <a:latin typeface="Montserrat"/>
              </a:rPr>
              <a:t>D). Voidable Contract[Section 2(i)]: </a:t>
            </a:r>
            <a:r>
              <a:rPr lang="en-IN" sz="2400" b="0" i="0">
                <a:solidFill>
                  <a:srgbClr val="555555"/>
                </a:solidFill>
                <a:effectLst/>
                <a:latin typeface="Montserrat"/>
              </a:rPr>
              <a:t>An agreement which is enforceable by law at the option of one or more of the parties thereto, but not at the option of other or others, is a voidable contract. If the essential element of free consent is missing in a contract, the law confers right on the aggrieved party either to reject the contract or to accept it. However, the contract continues to be good and enforceable unless it is repudiated by the aggrieved party.</a:t>
            </a:r>
          </a:p>
          <a:p>
            <a:pPr marL="268605" marR="5080" indent="-256540" algn="just">
              <a:lnSpc>
                <a:spcPct val="100000"/>
              </a:lnSpc>
              <a:spcBef>
                <a:spcPts val="105"/>
              </a:spcBef>
            </a:pPr>
            <a:r>
              <a:rPr lang="en-IN" b="1" i="0">
                <a:solidFill>
                  <a:srgbClr val="555555"/>
                </a:solidFill>
                <a:effectLst/>
                <a:latin typeface="Montserrat"/>
              </a:rPr>
              <a:t>E). Illegal Agreements: </a:t>
            </a:r>
            <a:r>
              <a:rPr lang="en-IN" b="0" i="0">
                <a:solidFill>
                  <a:srgbClr val="555555"/>
                </a:solidFill>
                <a:effectLst/>
                <a:latin typeface="Montserrat"/>
              </a:rPr>
              <a:t>An agreement is illegal if it is forbidden by law; or is of such nature that, if permitted,would defeat the provisions of any law or is fraudulent; or involves or implies injury to a person or property of another, or court regards it as immoral or opposed to public policy. These agreements are punishable by law. These are void-ab-initio.</a:t>
            </a:r>
            <a:endParaRPr lang="en-US" dirty="0">
              <a:latin typeface="Times New Roman" pitchFamily="18" charset="0"/>
              <a:cs typeface="Times New Roman" pitchFamily="18" charset="0"/>
            </a:endParaRPr>
          </a:p>
        </p:txBody>
      </p:sp>
    </p:spTree>
  </p:cSld>
  <p:clrMapOvr>
    <a:masterClrMapping/>
  </p:clrMapOvr>
  <p:transition spd="slow">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6</a:t>
            </a:fld>
            <a:endParaRPr lang="en-US"/>
          </a:p>
        </p:txBody>
      </p:sp>
      <p:sp>
        <p:nvSpPr>
          <p:cNvPr id="7" name="object 9"/>
          <p:cNvSpPr txBox="1">
            <a:spLocks noGrp="1"/>
          </p:cNvSpPr>
          <p:nvPr>
            <p:ph sz="quarter" idx="1"/>
          </p:nvPr>
        </p:nvSpPr>
        <p:spPr>
          <a:xfrm>
            <a:off x="69875" y="190500"/>
            <a:ext cx="8610600" cy="6676828"/>
          </a:xfrm>
          <a:prstGeom prst="rect">
            <a:avLst/>
          </a:prstGeom>
        </p:spPr>
        <p:txBody>
          <a:bodyPr vert="horz" wrap="square" lIns="0" tIns="13335" rIns="0" bIns="0" rtlCol="0">
            <a:spAutoFit/>
          </a:bodyPr>
          <a:lstStyle/>
          <a:p>
            <a:r>
              <a:rPr lang="en-IN" sz="2000" b="0" i="0">
                <a:solidFill>
                  <a:srgbClr val="3498DB"/>
                </a:solidFill>
                <a:effectLst/>
                <a:latin typeface="bitter"/>
              </a:rPr>
              <a:t>2. Contracts types On the basis of Formation</a:t>
            </a:r>
          </a:p>
          <a:p>
            <a:r>
              <a:rPr lang="en-IN" sz="2000" b="1" i="0">
                <a:solidFill>
                  <a:srgbClr val="555555"/>
                </a:solidFill>
                <a:effectLst/>
                <a:latin typeface="Montserrat"/>
              </a:rPr>
              <a:t>A). Express Contracts:</a:t>
            </a:r>
            <a:r>
              <a:rPr lang="en-IN" sz="2000" b="0" i="0">
                <a:solidFill>
                  <a:srgbClr val="555555"/>
                </a:solidFill>
                <a:effectLst/>
                <a:latin typeface="Montserrat"/>
              </a:rPr>
              <a:t> Where the terms of the contract are expressly agreed upon in words at the time of formation, the contract is said to be express contract.</a:t>
            </a:r>
          </a:p>
          <a:p>
            <a:r>
              <a:rPr lang="en-IN" sz="2000" b="1" i="0">
                <a:solidFill>
                  <a:srgbClr val="555555"/>
                </a:solidFill>
                <a:effectLst/>
                <a:latin typeface="Montserrat"/>
              </a:rPr>
              <a:t>B). Implied Contract: </a:t>
            </a:r>
            <a:r>
              <a:rPr lang="en-IN" sz="2000" b="0" i="0">
                <a:solidFill>
                  <a:srgbClr val="555555"/>
                </a:solidFill>
                <a:effectLst/>
                <a:latin typeface="Montserrat"/>
              </a:rPr>
              <a:t>The Contracts where there is no expression are called implied contracts. Sitting in a Bus can be taken as example to implied contract between passenger and owner of the bus.</a:t>
            </a:r>
          </a:p>
          <a:p>
            <a:r>
              <a:rPr lang="en-IN" sz="2000" b="1" i="0">
                <a:solidFill>
                  <a:srgbClr val="555555"/>
                </a:solidFill>
                <a:effectLst/>
                <a:latin typeface="Montserrat"/>
              </a:rPr>
              <a:t>C). Quasi Contract:</a:t>
            </a:r>
            <a:r>
              <a:rPr lang="en-IN" sz="2000" b="0" i="0">
                <a:solidFill>
                  <a:srgbClr val="555555"/>
                </a:solidFill>
                <a:effectLst/>
                <a:latin typeface="Montserrat"/>
              </a:rPr>
              <a:t> In case of Quasi Contract there will be no offer and acceptance so, Actually there will be no Contractual relations between the partners. Such a Contract which is created by Virtue of law is called Quasi Contract. Sections </a:t>
            </a:r>
            <a:r>
              <a:rPr lang="en-IN" sz="2000" b="1" i="0">
                <a:solidFill>
                  <a:srgbClr val="555555"/>
                </a:solidFill>
                <a:effectLst/>
                <a:latin typeface="Montserrat"/>
              </a:rPr>
              <a:t>68 to 72</a:t>
            </a:r>
            <a:r>
              <a:rPr lang="en-IN" sz="2000" b="0" i="0">
                <a:solidFill>
                  <a:srgbClr val="555555"/>
                </a:solidFill>
                <a:effectLst/>
                <a:latin typeface="Montserrat"/>
              </a:rPr>
              <a:t> of Contract Act read about the situations where court can create Quasi Contract.</a:t>
            </a:r>
          </a:p>
          <a:p>
            <a:r>
              <a:rPr lang="en-IN" sz="2000" b="0" i="0">
                <a:solidFill>
                  <a:srgbClr val="555555"/>
                </a:solidFill>
                <a:effectLst/>
                <a:latin typeface="Montserrat"/>
              </a:rPr>
              <a:t>When necessaries are supplied(</a:t>
            </a:r>
            <a:r>
              <a:rPr lang="en-IN" sz="2000" b="1" i="0">
                <a:solidFill>
                  <a:srgbClr val="555555"/>
                </a:solidFill>
                <a:effectLst/>
                <a:latin typeface="Montserrat"/>
              </a:rPr>
              <a:t>Sec. 68)</a:t>
            </a:r>
            <a:endParaRPr lang="en-IN" sz="2000" b="0" i="0">
              <a:solidFill>
                <a:srgbClr val="555555"/>
              </a:solidFill>
              <a:effectLst/>
              <a:latin typeface="Montserrat"/>
            </a:endParaRPr>
          </a:p>
          <a:p>
            <a:r>
              <a:rPr lang="en-IN" sz="2000" b="0" i="0">
                <a:solidFill>
                  <a:srgbClr val="555555"/>
                </a:solidFill>
                <a:effectLst/>
                <a:latin typeface="Montserrat"/>
              </a:rPr>
              <a:t>When expenses of one person are paid by another person </a:t>
            </a:r>
            <a:r>
              <a:rPr lang="en-IN" sz="2000" b="1" i="0">
                <a:solidFill>
                  <a:srgbClr val="555555"/>
                </a:solidFill>
                <a:effectLst/>
                <a:latin typeface="Montserrat"/>
              </a:rPr>
              <a:t>(Sec. 69).</a:t>
            </a:r>
            <a:endParaRPr lang="en-IN" sz="2000" b="0" i="0">
              <a:solidFill>
                <a:srgbClr val="555555"/>
              </a:solidFill>
              <a:effectLst/>
              <a:latin typeface="Montserrat"/>
            </a:endParaRPr>
          </a:p>
          <a:p>
            <a:r>
              <a:rPr lang="en-IN" sz="2000" b="0" i="0">
                <a:solidFill>
                  <a:srgbClr val="555555"/>
                </a:solidFill>
                <a:effectLst/>
                <a:latin typeface="Montserrat"/>
              </a:rPr>
              <a:t>When one party is benefited by the activity of another party</a:t>
            </a:r>
            <a:r>
              <a:rPr lang="en-IN" sz="2000" b="1" i="0">
                <a:solidFill>
                  <a:srgbClr val="555555"/>
                </a:solidFill>
                <a:effectLst/>
                <a:latin typeface="Montserrat"/>
              </a:rPr>
              <a:t> (Sec. 70).</a:t>
            </a:r>
            <a:endParaRPr lang="en-IN" sz="2000" b="0" i="0">
              <a:solidFill>
                <a:srgbClr val="555555"/>
              </a:solidFill>
              <a:effectLst/>
              <a:latin typeface="Montserrat"/>
            </a:endParaRPr>
          </a:p>
          <a:p>
            <a:r>
              <a:rPr lang="en-IN" sz="2000" b="0" i="0">
                <a:solidFill>
                  <a:srgbClr val="555555"/>
                </a:solidFill>
                <a:effectLst/>
                <a:latin typeface="Montserrat"/>
              </a:rPr>
              <a:t>In case of finder of lost tools </a:t>
            </a:r>
            <a:r>
              <a:rPr lang="en-IN" sz="2000" b="1" i="0">
                <a:solidFill>
                  <a:srgbClr val="555555"/>
                </a:solidFill>
                <a:effectLst/>
                <a:latin typeface="Montserrat"/>
              </a:rPr>
              <a:t>(Sec. 71 ).</a:t>
            </a:r>
            <a:endParaRPr lang="en-IN" sz="2000" b="0" i="0">
              <a:solidFill>
                <a:srgbClr val="555555"/>
              </a:solidFill>
              <a:effectLst/>
              <a:latin typeface="Montserrat"/>
            </a:endParaRPr>
          </a:p>
          <a:p>
            <a:r>
              <a:rPr lang="en-IN" sz="2000" b="0" i="0">
                <a:solidFill>
                  <a:srgbClr val="555555"/>
                </a:solidFill>
                <a:effectLst/>
                <a:latin typeface="Montserrat"/>
              </a:rPr>
              <a:t>When payment is made by mistake or goods are delivered by mistake </a:t>
            </a:r>
            <a:r>
              <a:rPr lang="en-IN" sz="2000" b="1" i="0">
                <a:solidFill>
                  <a:srgbClr val="555555"/>
                </a:solidFill>
                <a:effectLst/>
                <a:latin typeface="Montserrat"/>
              </a:rPr>
              <a:t>(Sec. 72).</a:t>
            </a:r>
            <a:endParaRPr lang="en-IN" sz="2000" b="0" i="0">
              <a:solidFill>
                <a:srgbClr val="555555"/>
              </a:solidFill>
              <a:effectLst/>
              <a:latin typeface="Montserrat"/>
            </a:endParaRPr>
          </a:p>
          <a:p>
            <a:pPr marL="268605" marR="5080" indent="-256540" algn="just">
              <a:lnSpc>
                <a:spcPct val="100000"/>
              </a:lnSpc>
              <a:spcBef>
                <a:spcPts val="300"/>
              </a:spcBef>
            </a:pPr>
            <a:endParaRPr lang="en-US" sz="2400" dirty="0">
              <a:latin typeface="Georgia"/>
              <a:cs typeface="Georgia"/>
            </a:endParaRPr>
          </a:p>
          <a:p>
            <a:pPr marL="268605" marR="5080" indent="-256540" algn="just">
              <a:lnSpc>
                <a:spcPct val="100000"/>
              </a:lnSpc>
              <a:spcBef>
                <a:spcPts val="300"/>
              </a:spcBef>
            </a:pPr>
            <a:endParaRPr sz="2400">
              <a:latin typeface="Georgia"/>
              <a:cs typeface="Georgia"/>
            </a:endParaRPr>
          </a:p>
        </p:txBody>
      </p:sp>
    </p:spTree>
  </p:cSld>
  <p:clrMapOvr>
    <a:masterClrMapping/>
  </p:clrMapOvr>
  <p:transition spd="slow">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7</a:t>
            </a:fld>
            <a:endParaRPr lang="en-US"/>
          </a:p>
        </p:txBody>
      </p:sp>
      <p:sp>
        <p:nvSpPr>
          <p:cNvPr id="19462" name="Content Placeholder 6"/>
          <p:cNvSpPr>
            <a:spLocks noGrp="1"/>
          </p:cNvSpPr>
          <p:nvPr>
            <p:ph sz="quarter" idx="1"/>
          </p:nvPr>
        </p:nvSpPr>
        <p:spPr>
          <a:xfrm>
            <a:off x="374650" y="347266"/>
            <a:ext cx="8153400" cy="5863034"/>
          </a:xfrm>
        </p:spPr>
        <p:txBody>
          <a:bodyPr/>
          <a:lstStyle/>
          <a:p>
            <a:r>
              <a:rPr lang="en-IN" b="0" i="0">
                <a:solidFill>
                  <a:srgbClr val="3498DB"/>
                </a:solidFill>
                <a:effectLst/>
                <a:latin typeface="bitter"/>
              </a:rPr>
              <a:t>3. Contracts on the basis of Performance</a:t>
            </a:r>
          </a:p>
          <a:p>
            <a:r>
              <a:rPr lang="en-IN" b="1" i="0">
                <a:solidFill>
                  <a:srgbClr val="555555"/>
                </a:solidFill>
                <a:effectLst/>
                <a:latin typeface="Montserrat"/>
              </a:rPr>
              <a:t>A) Executed Contract: </a:t>
            </a:r>
            <a:r>
              <a:rPr lang="en-IN" b="0" i="0">
                <a:solidFill>
                  <a:srgbClr val="555555"/>
                </a:solidFill>
                <a:effectLst/>
                <a:latin typeface="Montserrat"/>
              </a:rPr>
              <a:t>An executed contract is one in which both the parties have performed their respective obligation.</a:t>
            </a:r>
          </a:p>
          <a:p>
            <a:r>
              <a:rPr lang="en-IN" b="1" i="0">
                <a:solidFill>
                  <a:srgbClr val="555555"/>
                </a:solidFill>
                <a:effectLst/>
                <a:latin typeface="Montserrat"/>
              </a:rPr>
              <a:t>B). Executory Contract: </a:t>
            </a:r>
            <a:r>
              <a:rPr lang="en-IN" b="0" i="0">
                <a:solidFill>
                  <a:srgbClr val="555555"/>
                </a:solidFill>
                <a:effectLst/>
                <a:latin typeface="Montserrat"/>
              </a:rPr>
              <a:t>An executory contract is one where one or both the parties to the contract have still to perform their obligations in future. Thus, a contract which is partially performed or wholly unperformed is termed as executory contract.</a:t>
            </a:r>
          </a:p>
          <a:p>
            <a:r>
              <a:rPr lang="en-IN" b="1" i="0">
                <a:solidFill>
                  <a:srgbClr val="555555"/>
                </a:solidFill>
                <a:effectLst/>
                <a:latin typeface="Montserrat"/>
              </a:rPr>
              <a:t>C). Unilateral Contract: </a:t>
            </a:r>
            <a:r>
              <a:rPr lang="en-IN" b="0" i="0">
                <a:solidFill>
                  <a:srgbClr val="555555"/>
                </a:solidFill>
                <a:effectLst/>
                <a:latin typeface="Montserrat"/>
              </a:rPr>
              <a:t>A unilateral contract is one in which only one party has to perform his obligation at the time of the formation of the contract, the other party having fulfilled his obligation at the time of the contract or before the contract comes into existence.</a:t>
            </a:r>
          </a:p>
        </p:txBody>
      </p:sp>
    </p:spTree>
  </p:cSld>
  <p:clrMapOvr>
    <a:masterClrMapping/>
  </p:clrMapOvr>
  <p:transition spd="slow">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173589-A336-8442-8183-D8938643FFDD}"/>
              </a:ext>
            </a:extLst>
          </p:cNvPr>
          <p:cNvSpPr>
            <a:spLocks noGrp="1"/>
          </p:cNvSpPr>
          <p:nvPr>
            <p:ph sz="quarter" idx="1"/>
          </p:nvPr>
        </p:nvSpPr>
        <p:spPr>
          <a:xfrm>
            <a:off x="374650" y="336424"/>
            <a:ext cx="8552496" cy="6214368"/>
          </a:xfrm>
        </p:spPr>
        <p:txBody>
          <a:bodyPr/>
          <a:lstStyle/>
          <a:p>
            <a:r>
              <a:rPr lang="en-IN" sz="2400" b="1" i="0">
                <a:solidFill>
                  <a:srgbClr val="555555"/>
                </a:solidFill>
                <a:effectLst/>
                <a:latin typeface="Montserrat"/>
              </a:rPr>
              <a:t>D): Bilateral Contract: </a:t>
            </a:r>
            <a:r>
              <a:rPr lang="en-IN" sz="2400" b="0" i="0">
                <a:solidFill>
                  <a:srgbClr val="555555"/>
                </a:solidFill>
                <a:effectLst/>
                <a:latin typeface="Montserrat"/>
              </a:rPr>
              <a:t>An agreement to become a contract has to satisfy certain conditions. These conditions are known as essentials of contract. Section 10 of the Act states that all agreements are contracts if they are made by the free consent of parties competent to contract, for a lawful consideration and with a lawful object and are not expressly declared to be void. The </a:t>
            </a:r>
            <a:r>
              <a:rPr lang="en-IN" sz="2400">
                <a:latin typeface="Montserrat"/>
              </a:rPr>
              <a:t>essential of a valid contract </a:t>
            </a:r>
            <a:r>
              <a:rPr lang="en-IN" sz="2400" b="0" i="0">
                <a:solidFill>
                  <a:srgbClr val="555555"/>
                </a:solidFill>
                <a:effectLst/>
                <a:latin typeface="Montserrat"/>
              </a:rPr>
              <a:t>are as under:</a:t>
            </a:r>
          </a:p>
          <a:p>
            <a:r>
              <a:rPr lang="en-IN" sz="2400" b="0" i="0">
                <a:solidFill>
                  <a:srgbClr val="555555"/>
                </a:solidFill>
                <a:effectLst/>
                <a:latin typeface="Montserrat"/>
              </a:rPr>
              <a:t>Offer and Accepatance</a:t>
            </a:r>
          </a:p>
          <a:p>
            <a:r>
              <a:rPr lang="en-IN" sz="2400" b="0" i="0">
                <a:solidFill>
                  <a:srgbClr val="555555"/>
                </a:solidFill>
                <a:effectLst/>
                <a:latin typeface="Montserrat"/>
              </a:rPr>
              <a:t>Legal Relationship</a:t>
            </a:r>
          </a:p>
          <a:p>
            <a:r>
              <a:rPr lang="en-IN" sz="2400" b="0" i="0">
                <a:solidFill>
                  <a:srgbClr val="555555"/>
                </a:solidFill>
                <a:effectLst/>
                <a:latin typeface="Montserrat"/>
              </a:rPr>
              <a:t>Lawful Consideration</a:t>
            </a:r>
          </a:p>
          <a:p>
            <a:r>
              <a:rPr lang="en-IN" sz="2400" b="0" i="0">
                <a:solidFill>
                  <a:srgbClr val="555555"/>
                </a:solidFill>
                <a:effectLst/>
                <a:latin typeface="Montserrat"/>
              </a:rPr>
              <a:t>Free Consent</a:t>
            </a:r>
          </a:p>
          <a:p>
            <a:r>
              <a:rPr lang="en-IN" sz="2400" b="0" i="0">
                <a:solidFill>
                  <a:srgbClr val="555555"/>
                </a:solidFill>
                <a:effectLst/>
                <a:latin typeface="Montserrat"/>
              </a:rPr>
              <a:t>Lawful Object</a:t>
            </a:r>
          </a:p>
          <a:p>
            <a:r>
              <a:rPr lang="en-IN" sz="2400" b="0" i="0">
                <a:solidFill>
                  <a:srgbClr val="555555"/>
                </a:solidFill>
                <a:effectLst/>
                <a:latin typeface="Montserrat"/>
              </a:rPr>
              <a:t>Certainty</a:t>
            </a:r>
          </a:p>
          <a:p>
            <a:r>
              <a:rPr lang="en-IN" sz="2400" b="0" i="0">
                <a:solidFill>
                  <a:srgbClr val="555555"/>
                </a:solidFill>
                <a:effectLst/>
                <a:latin typeface="Montserrat"/>
              </a:rPr>
              <a:t>Possibility of Performance</a:t>
            </a:r>
          </a:p>
          <a:p>
            <a:r>
              <a:rPr lang="en-IN" sz="2400" b="0" i="0">
                <a:solidFill>
                  <a:srgbClr val="555555"/>
                </a:solidFill>
                <a:effectLst/>
                <a:latin typeface="Montserrat"/>
              </a:rPr>
              <a:t>Agreements not Declared to be Void</a:t>
            </a:r>
          </a:p>
          <a:p>
            <a:endParaRPr lang="en-US"/>
          </a:p>
        </p:txBody>
      </p:sp>
      <p:sp>
        <p:nvSpPr>
          <p:cNvPr id="6" name="Slide Number Placeholder 5">
            <a:extLst>
              <a:ext uri="{FF2B5EF4-FFF2-40B4-BE49-F238E27FC236}">
                <a16:creationId xmlns:a16="http://schemas.microsoft.com/office/drawing/2014/main" id="{F604DAC7-3197-9349-A100-4078F2561CD4}"/>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Tree>
    <p:extLst>
      <p:ext uri="{BB962C8B-B14F-4D97-AF65-F5344CB8AC3E}">
        <p14:creationId xmlns:p14="http://schemas.microsoft.com/office/powerpoint/2010/main" val="1207098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9</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3744</TotalTime>
  <Words>384</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    WELCOME  Class: B.Com – Part-2  Subject: Business Regulatory Framework TOPIC: CLASSIFICATION OF CONTRACT   </vt:lpstr>
      <vt:lpstr>Classification Of Contracts</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Unknown User</cp:lastModifiedBy>
  <cp:revision>315</cp:revision>
  <dcterms:created xsi:type="dcterms:W3CDTF">2011-08-23T10:02:56Z</dcterms:created>
  <dcterms:modified xsi:type="dcterms:W3CDTF">2020-04-12T07:21:44Z</dcterms:modified>
</cp:coreProperties>
</file>